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8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7" d="100"/>
          <a:sy n="107" d="100"/>
        </p:scale>
        <p:origin x="672"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0DEC32-87DA-434A-9A1D-EED3F4A19EAB}" type="datetimeFigureOut">
              <a:rPr lang="en-US" smtClean="0"/>
              <a:t>9/2/2025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A1AC0A-3011-4280-A4EF-7F23951FF02C}" type="slidenum">
              <a:rPr lang="en-US" smtClean="0"/>
              <a:t>‹#›</a:t>
            </a:fld>
            <a:endParaRPr lang="en-US"/>
          </a:p>
        </p:txBody>
      </p:sp>
    </p:spTree>
    <p:extLst>
      <p:ext uri="{BB962C8B-B14F-4D97-AF65-F5344CB8AC3E}">
        <p14:creationId xmlns:p14="http://schemas.microsoft.com/office/powerpoint/2010/main" val="32875254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Clr>
                <a:schemeClr val="accent2"/>
              </a:buClr>
              <a:buNone/>
            </a:pPr>
            <a:endParaRPr lang="en-US" sz="2000" b="1" dirty="0">
              <a:solidFill>
                <a:schemeClr val="accent1"/>
              </a:solidFill>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6A6717-B409-459D-B74F-A7BCA99C305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664999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AB5910-B140-0478-0815-BDB3127E530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9AB8ABC-56B9-8373-55D1-C60B32DFAFC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4D19A9B-F0B4-9EC0-C2C4-AF2C430BCC78}"/>
              </a:ext>
            </a:extLst>
          </p:cNvPr>
          <p:cNvSpPr>
            <a:spLocks noGrp="1"/>
          </p:cNvSpPr>
          <p:nvPr>
            <p:ph type="dt" sz="half" idx="10"/>
          </p:nvPr>
        </p:nvSpPr>
        <p:spPr/>
        <p:txBody>
          <a:bodyPr/>
          <a:lstStyle/>
          <a:p>
            <a:fld id="{D0B4E6B8-25EE-4C3A-A077-3DC12A9AB53D}" type="datetimeFigureOut">
              <a:rPr lang="en-US" smtClean="0"/>
              <a:t>9/2/2025</a:t>
            </a:fld>
            <a:endParaRPr lang="en-US"/>
          </a:p>
        </p:txBody>
      </p:sp>
      <p:sp>
        <p:nvSpPr>
          <p:cNvPr id="5" name="Footer Placeholder 4">
            <a:extLst>
              <a:ext uri="{FF2B5EF4-FFF2-40B4-BE49-F238E27FC236}">
                <a16:creationId xmlns:a16="http://schemas.microsoft.com/office/drawing/2014/main" id="{1ED72EBE-2D55-E4D0-604D-CABED4CCE3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EAD9A8A-55FD-0B26-3620-A6169281B721}"/>
              </a:ext>
            </a:extLst>
          </p:cNvPr>
          <p:cNvSpPr>
            <a:spLocks noGrp="1"/>
          </p:cNvSpPr>
          <p:nvPr>
            <p:ph type="sldNum" sz="quarter" idx="12"/>
          </p:nvPr>
        </p:nvSpPr>
        <p:spPr/>
        <p:txBody>
          <a:bodyPr/>
          <a:lstStyle/>
          <a:p>
            <a:fld id="{A2F4C163-B52E-4121-971E-A06EBB56A697}" type="slidenum">
              <a:rPr lang="en-US" smtClean="0"/>
              <a:t>‹#›</a:t>
            </a:fld>
            <a:endParaRPr lang="en-US"/>
          </a:p>
        </p:txBody>
      </p:sp>
    </p:spTree>
    <p:extLst>
      <p:ext uri="{BB962C8B-B14F-4D97-AF65-F5344CB8AC3E}">
        <p14:creationId xmlns:p14="http://schemas.microsoft.com/office/powerpoint/2010/main" val="4150732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BD698-1D98-3D86-821F-058E76D9FBD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A16C57D-8E55-C023-A17A-EA00304667C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6D618E-773B-137C-D869-DF56A3E36464}"/>
              </a:ext>
            </a:extLst>
          </p:cNvPr>
          <p:cNvSpPr>
            <a:spLocks noGrp="1"/>
          </p:cNvSpPr>
          <p:nvPr>
            <p:ph type="dt" sz="half" idx="10"/>
          </p:nvPr>
        </p:nvSpPr>
        <p:spPr/>
        <p:txBody>
          <a:bodyPr/>
          <a:lstStyle/>
          <a:p>
            <a:fld id="{D0B4E6B8-25EE-4C3A-A077-3DC12A9AB53D}" type="datetimeFigureOut">
              <a:rPr lang="en-US" smtClean="0"/>
              <a:t>9/2/2025</a:t>
            </a:fld>
            <a:endParaRPr lang="en-US"/>
          </a:p>
        </p:txBody>
      </p:sp>
      <p:sp>
        <p:nvSpPr>
          <p:cNvPr id="5" name="Footer Placeholder 4">
            <a:extLst>
              <a:ext uri="{FF2B5EF4-FFF2-40B4-BE49-F238E27FC236}">
                <a16:creationId xmlns:a16="http://schemas.microsoft.com/office/drawing/2014/main" id="{8E66A7FF-E564-1CB5-2316-F3E3AFB9C54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8F358B-D07A-95C9-88D4-EE80F32FB72C}"/>
              </a:ext>
            </a:extLst>
          </p:cNvPr>
          <p:cNvSpPr>
            <a:spLocks noGrp="1"/>
          </p:cNvSpPr>
          <p:nvPr>
            <p:ph type="sldNum" sz="quarter" idx="12"/>
          </p:nvPr>
        </p:nvSpPr>
        <p:spPr/>
        <p:txBody>
          <a:bodyPr/>
          <a:lstStyle/>
          <a:p>
            <a:fld id="{A2F4C163-B52E-4121-971E-A06EBB56A697}" type="slidenum">
              <a:rPr lang="en-US" smtClean="0"/>
              <a:t>‹#›</a:t>
            </a:fld>
            <a:endParaRPr lang="en-US"/>
          </a:p>
        </p:txBody>
      </p:sp>
    </p:spTree>
    <p:extLst>
      <p:ext uri="{BB962C8B-B14F-4D97-AF65-F5344CB8AC3E}">
        <p14:creationId xmlns:p14="http://schemas.microsoft.com/office/powerpoint/2010/main" val="30185147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FEE52FE-54AB-1914-E061-0294D161B47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D7836D1-7EE9-DC81-A574-4FA735A8005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B7CE196-93BD-53C1-26CE-A1A47A223D41}"/>
              </a:ext>
            </a:extLst>
          </p:cNvPr>
          <p:cNvSpPr>
            <a:spLocks noGrp="1"/>
          </p:cNvSpPr>
          <p:nvPr>
            <p:ph type="dt" sz="half" idx="10"/>
          </p:nvPr>
        </p:nvSpPr>
        <p:spPr/>
        <p:txBody>
          <a:bodyPr/>
          <a:lstStyle/>
          <a:p>
            <a:fld id="{D0B4E6B8-25EE-4C3A-A077-3DC12A9AB53D}" type="datetimeFigureOut">
              <a:rPr lang="en-US" smtClean="0"/>
              <a:t>9/2/2025</a:t>
            </a:fld>
            <a:endParaRPr lang="en-US"/>
          </a:p>
        </p:txBody>
      </p:sp>
      <p:sp>
        <p:nvSpPr>
          <p:cNvPr id="5" name="Footer Placeholder 4">
            <a:extLst>
              <a:ext uri="{FF2B5EF4-FFF2-40B4-BE49-F238E27FC236}">
                <a16:creationId xmlns:a16="http://schemas.microsoft.com/office/drawing/2014/main" id="{583E37A6-D9E9-1043-A32E-250E1402458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891E76-ED98-68AD-BA53-0A99227396DD}"/>
              </a:ext>
            </a:extLst>
          </p:cNvPr>
          <p:cNvSpPr>
            <a:spLocks noGrp="1"/>
          </p:cNvSpPr>
          <p:nvPr>
            <p:ph type="sldNum" sz="quarter" idx="12"/>
          </p:nvPr>
        </p:nvSpPr>
        <p:spPr/>
        <p:txBody>
          <a:bodyPr/>
          <a:lstStyle/>
          <a:p>
            <a:fld id="{A2F4C163-B52E-4121-971E-A06EBB56A697}" type="slidenum">
              <a:rPr lang="en-US" smtClean="0"/>
              <a:t>‹#›</a:t>
            </a:fld>
            <a:endParaRPr lang="en-US"/>
          </a:p>
        </p:txBody>
      </p:sp>
    </p:spTree>
    <p:extLst>
      <p:ext uri="{BB962C8B-B14F-4D97-AF65-F5344CB8AC3E}">
        <p14:creationId xmlns:p14="http://schemas.microsoft.com/office/powerpoint/2010/main" val="9727130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Content - Lower Logo Ta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accent1"/>
                </a:solidFill>
              </a:defRPr>
            </a:lvl1pPr>
          </a:lstStyle>
          <a:p>
            <a:r>
              <a:rPr lang="en-US"/>
              <a:t>Click to edit title style</a:t>
            </a:r>
          </a:p>
        </p:txBody>
      </p:sp>
      <p:sp>
        <p:nvSpPr>
          <p:cNvPr id="3" name="Content Placeholder 2"/>
          <p:cNvSpPr>
            <a:spLocks noGrp="1"/>
          </p:cNvSpPr>
          <p:nvPr>
            <p:ph idx="1" hasCustomPrompt="1"/>
          </p:nvPr>
        </p:nvSpPr>
        <p:spPr>
          <a:xfrm>
            <a:off x="689939" y="1646238"/>
            <a:ext cx="10663860" cy="4351338"/>
          </a:xfrm>
          <a:prstGeom prst="rect">
            <a:avLst/>
          </a:prstGeom>
        </p:spPr>
        <p:txBody>
          <a:bodyPr>
            <a:normAutofit/>
          </a:bodyPr>
          <a:lstStyle>
            <a:lvl1pPr>
              <a:lnSpc>
                <a:spcPct val="110000"/>
              </a:lnSpc>
              <a:spcBef>
                <a:spcPts val="1200"/>
              </a:spcBef>
              <a:defRPr sz="1500">
                <a:solidFill>
                  <a:schemeClr val="tx1">
                    <a:lumMod val="75000"/>
                    <a:lumOff val="25000"/>
                  </a:schemeClr>
                </a:solidFill>
              </a:defRPr>
            </a:lvl1pPr>
            <a:lvl2pPr>
              <a:defRPr sz="1500">
                <a:solidFill>
                  <a:schemeClr val="tx1">
                    <a:lumMod val="75000"/>
                    <a:lumOff val="25000"/>
                  </a:schemeClr>
                </a:solidFill>
              </a:defRPr>
            </a:lvl2pPr>
            <a:lvl3pPr>
              <a:defRPr sz="1500">
                <a:solidFill>
                  <a:schemeClr val="tx1">
                    <a:lumMod val="75000"/>
                    <a:lumOff val="25000"/>
                  </a:schemeClr>
                </a:solidFill>
              </a:defRPr>
            </a:lvl3pPr>
            <a:lvl4pPr>
              <a:defRPr sz="1500">
                <a:solidFill>
                  <a:schemeClr val="tx1">
                    <a:lumMod val="75000"/>
                    <a:lumOff val="25000"/>
                  </a:schemeClr>
                </a:solidFill>
              </a:defRPr>
            </a:lvl4pPr>
            <a:lvl5pPr>
              <a:defRPr sz="1500">
                <a:solidFill>
                  <a:schemeClr val="tx1">
                    <a:lumMod val="75000"/>
                    <a:lumOff val="25000"/>
                  </a:schemeClr>
                </a:solidFill>
              </a:defRPr>
            </a:lvl5pPr>
          </a:lstStyle>
          <a:p>
            <a:pPr lvl="0"/>
            <a:r>
              <a:rPr lang="en-US"/>
              <a:t>Click to edit text styles</a:t>
            </a:r>
          </a:p>
        </p:txBody>
      </p:sp>
      <p:sp>
        <p:nvSpPr>
          <p:cNvPr id="6" name="Slide Number Placeholder 5"/>
          <p:cNvSpPr>
            <a:spLocks noGrp="1"/>
          </p:cNvSpPr>
          <p:nvPr>
            <p:ph type="sldNum" sz="quarter" idx="12"/>
          </p:nvPr>
        </p:nvSpPr>
        <p:spPr/>
        <p:txBody>
          <a:bodyPr/>
          <a:lstStyle/>
          <a:p>
            <a:fld id="{682A1055-845A-D14A-971D-E1FB772C0617}" type="slidenum">
              <a:rPr lang="en-US" smtClean="0"/>
              <a:t>‹#›</a:t>
            </a:fld>
            <a:endParaRPr lang="en-US" dirty="0"/>
          </a:p>
        </p:txBody>
      </p:sp>
      <p:sp>
        <p:nvSpPr>
          <p:cNvPr id="20" name="Text Placeholder 19">
            <a:extLst>
              <a:ext uri="{FF2B5EF4-FFF2-40B4-BE49-F238E27FC236}">
                <a16:creationId xmlns:a16="http://schemas.microsoft.com/office/drawing/2014/main" id="{4957EDC0-4805-ED77-CA2F-F8DFD7E2785E}"/>
              </a:ext>
            </a:extLst>
          </p:cNvPr>
          <p:cNvSpPr>
            <a:spLocks noGrp="1"/>
          </p:cNvSpPr>
          <p:nvPr>
            <p:ph type="body" sz="quarter" idx="13" hasCustomPrompt="1"/>
          </p:nvPr>
        </p:nvSpPr>
        <p:spPr>
          <a:xfrm>
            <a:off x="689939" y="314266"/>
            <a:ext cx="10663860" cy="484188"/>
          </a:xfrm>
          <a:prstGeom prst="rect">
            <a:avLst/>
          </a:prstGeom>
        </p:spPr>
        <p:txBody>
          <a:bodyPr anchor="b">
            <a:normAutofit/>
          </a:bodyPr>
          <a:lstStyle>
            <a:lvl1pPr>
              <a:defRPr sz="1500" cap="all" spc="500" baseline="0">
                <a:solidFill>
                  <a:schemeClr val="tx1">
                    <a:lumMod val="60000"/>
                    <a:lumOff val="40000"/>
                  </a:schemeClr>
                </a:solidFill>
              </a:defRPr>
            </a:lvl1pPr>
          </a:lstStyle>
          <a:p>
            <a:pPr lvl="0"/>
            <a:r>
              <a:rPr lang="en-US"/>
              <a:t>Click to edit text styles</a:t>
            </a:r>
          </a:p>
        </p:txBody>
      </p:sp>
      <p:pic>
        <p:nvPicPr>
          <p:cNvPr id="7" name="Picture 6">
            <a:extLst>
              <a:ext uri="{FF2B5EF4-FFF2-40B4-BE49-F238E27FC236}">
                <a16:creationId xmlns:a16="http://schemas.microsoft.com/office/drawing/2014/main" id="{6C5649D6-89D2-178C-2E01-F3CA46FB453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866997" y="6144751"/>
            <a:ext cx="2542144" cy="476715"/>
          </a:xfrm>
          <a:prstGeom prst="rect">
            <a:avLst/>
          </a:prstGeom>
        </p:spPr>
      </p:pic>
    </p:spTree>
    <p:extLst>
      <p:ext uri="{BB962C8B-B14F-4D97-AF65-F5344CB8AC3E}">
        <p14:creationId xmlns:p14="http://schemas.microsoft.com/office/powerpoint/2010/main" val="33310788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F9A1F6-615F-F21A-D3B6-D286593CD94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80B7A3A-5196-6ABB-CDF5-F61EE9E4052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4ADCC64-2542-B6F2-3D74-2C0EDA138B5B}"/>
              </a:ext>
            </a:extLst>
          </p:cNvPr>
          <p:cNvSpPr>
            <a:spLocks noGrp="1"/>
          </p:cNvSpPr>
          <p:nvPr>
            <p:ph type="dt" sz="half" idx="10"/>
          </p:nvPr>
        </p:nvSpPr>
        <p:spPr/>
        <p:txBody>
          <a:bodyPr/>
          <a:lstStyle/>
          <a:p>
            <a:fld id="{D0B4E6B8-25EE-4C3A-A077-3DC12A9AB53D}" type="datetimeFigureOut">
              <a:rPr lang="en-US" smtClean="0"/>
              <a:t>9/2/2025</a:t>
            </a:fld>
            <a:endParaRPr lang="en-US"/>
          </a:p>
        </p:txBody>
      </p:sp>
      <p:sp>
        <p:nvSpPr>
          <p:cNvPr id="5" name="Footer Placeholder 4">
            <a:extLst>
              <a:ext uri="{FF2B5EF4-FFF2-40B4-BE49-F238E27FC236}">
                <a16:creationId xmlns:a16="http://schemas.microsoft.com/office/drawing/2014/main" id="{79145A5B-7E35-3C06-B888-5292267698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CA58EC-516B-3219-67A1-058502F107E3}"/>
              </a:ext>
            </a:extLst>
          </p:cNvPr>
          <p:cNvSpPr>
            <a:spLocks noGrp="1"/>
          </p:cNvSpPr>
          <p:nvPr>
            <p:ph type="sldNum" sz="quarter" idx="12"/>
          </p:nvPr>
        </p:nvSpPr>
        <p:spPr/>
        <p:txBody>
          <a:bodyPr/>
          <a:lstStyle/>
          <a:p>
            <a:fld id="{A2F4C163-B52E-4121-971E-A06EBB56A697}" type="slidenum">
              <a:rPr lang="en-US" smtClean="0"/>
              <a:t>‹#›</a:t>
            </a:fld>
            <a:endParaRPr lang="en-US"/>
          </a:p>
        </p:txBody>
      </p:sp>
    </p:spTree>
    <p:extLst>
      <p:ext uri="{BB962C8B-B14F-4D97-AF65-F5344CB8AC3E}">
        <p14:creationId xmlns:p14="http://schemas.microsoft.com/office/powerpoint/2010/main" val="14296418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3D711-7B54-F8F4-1040-78C213227E0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3A896B2-AD69-4B69-E63B-5E16133E4AF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75A67B2-79A4-B0A4-1E01-D41C33A1A3DA}"/>
              </a:ext>
            </a:extLst>
          </p:cNvPr>
          <p:cNvSpPr>
            <a:spLocks noGrp="1"/>
          </p:cNvSpPr>
          <p:nvPr>
            <p:ph type="dt" sz="half" idx="10"/>
          </p:nvPr>
        </p:nvSpPr>
        <p:spPr/>
        <p:txBody>
          <a:bodyPr/>
          <a:lstStyle/>
          <a:p>
            <a:fld id="{D0B4E6B8-25EE-4C3A-A077-3DC12A9AB53D}" type="datetimeFigureOut">
              <a:rPr lang="en-US" smtClean="0"/>
              <a:t>9/2/2025</a:t>
            </a:fld>
            <a:endParaRPr lang="en-US"/>
          </a:p>
        </p:txBody>
      </p:sp>
      <p:sp>
        <p:nvSpPr>
          <p:cNvPr id="5" name="Footer Placeholder 4">
            <a:extLst>
              <a:ext uri="{FF2B5EF4-FFF2-40B4-BE49-F238E27FC236}">
                <a16:creationId xmlns:a16="http://schemas.microsoft.com/office/drawing/2014/main" id="{2DA0FEF6-3EDC-427D-2DD9-20746032EFD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CB2358-7BA4-7FC1-9E5A-EC19781EA6A9}"/>
              </a:ext>
            </a:extLst>
          </p:cNvPr>
          <p:cNvSpPr>
            <a:spLocks noGrp="1"/>
          </p:cNvSpPr>
          <p:nvPr>
            <p:ph type="sldNum" sz="quarter" idx="12"/>
          </p:nvPr>
        </p:nvSpPr>
        <p:spPr/>
        <p:txBody>
          <a:bodyPr/>
          <a:lstStyle/>
          <a:p>
            <a:fld id="{A2F4C163-B52E-4121-971E-A06EBB56A697}" type="slidenum">
              <a:rPr lang="en-US" smtClean="0"/>
              <a:t>‹#›</a:t>
            </a:fld>
            <a:endParaRPr lang="en-US"/>
          </a:p>
        </p:txBody>
      </p:sp>
    </p:spTree>
    <p:extLst>
      <p:ext uri="{BB962C8B-B14F-4D97-AF65-F5344CB8AC3E}">
        <p14:creationId xmlns:p14="http://schemas.microsoft.com/office/powerpoint/2010/main" val="4546494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F4AD6-6EDB-6B3C-5793-3FA5A77D1F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D26FE76-A2C1-6F8F-C6F9-35EF863D197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1C3C568-D6D7-AA2F-18F5-84E65C2B211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AC4C634-252F-1ACC-45AE-1673C5F8A477}"/>
              </a:ext>
            </a:extLst>
          </p:cNvPr>
          <p:cNvSpPr>
            <a:spLocks noGrp="1"/>
          </p:cNvSpPr>
          <p:nvPr>
            <p:ph type="dt" sz="half" idx="10"/>
          </p:nvPr>
        </p:nvSpPr>
        <p:spPr/>
        <p:txBody>
          <a:bodyPr/>
          <a:lstStyle/>
          <a:p>
            <a:fld id="{D0B4E6B8-25EE-4C3A-A077-3DC12A9AB53D}" type="datetimeFigureOut">
              <a:rPr lang="en-US" smtClean="0"/>
              <a:t>9/2/2025</a:t>
            </a:fld>
            <a:endParaRPr lang="en-US"/>
          </a:p>
        </p:txBody>
      </p:sp>
      <p:sp>
        <p:nvSpPr>
          <p:cNvPr id="6" name="Footer Placeholder 5">
            <a:extLst>
              <a:ext uri="{FF2B5EF4-FFF2-40B4-BE49-F238E27FC236}">
                <a16:creationId xmlns:a16="http://schemas.microsoft.com/office/drawing/2014/main" id="{9A4F05CD-2F1D-0064-198A-6DCAC0394A9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4469054-5536-D74D-9466-C8D5C5597834}"/>
              </a:ext>
            </a:extLst>
          </p:cNvPr>
          <p:cNvSpPr>
            <a:spLocks noGrp="1"/>
          </p:cNvSpPr>
          <p:nvPr>
            <p:ph type="sldNum" sz="quarter" idx="12"/>
          </p:nvPr>
        </p:nvSpPr>
        <p:spPr/>
        <p:txBody>
          <a:bodyPr/>
          <a:lstStyle/>
          <a:p>
            <a:fld id="{A2F4C163-B52E-4121-971E-A06EBB56A697}" type="slidenum">
              <a:rPr lang="en-US" smtClean="0"/>
              <a:t>‹#›</a:t>
            </a:fld>
            <a:endParaRPr lang="en-US"/>
          </a:p>
        </p:txBody>
      </p:sp>
    </p:spTree>
    <p:extLst>
      <p:ext uri="{BB962C8B-B14F-4D97-AF65-F5344CB8AC3E}">
        <p14:creationId xmlns:p14="http://schemas.microsoft.com/office/powerpoint/2010/main" val="3515681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6DF516-4C96-1952-EB08-67C75A9F1AF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596D113-B036-910B-BF50-CAB079B9F76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9F3DF60-75E7-FC58-8E53-595543846AD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EA17414-56CF-506C-5DC6-4BB76033D9D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5624D53-B7BC-AD60-2AA9-BDE1A3BB48B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3944C55-1D0F-7CBA-98E0-56470E17018A}"/>
              </a:ext>
            </a:extLst>
          </p:cNvPr>
          <p:cNvSpPr>
            <a:spLocks noGrp="1"/>
          </p:cNvSpPr>
          <p:nvPr>
            <p:ph type="dt" sz="half" idx="10"/>
          </p:nvPr>
        </p:nvSpPr>
        <p:spPr/>
        <p:txBody>
          <a:bodyPr/>
          <a:lstStyle/>
          <a:p>
            <a:fld id="{D0B4E6B8-25EE-4C3A-A077-3DC12A9AB53D}" type="datetimeFigureOut">
              <a:rPr lang="en-US" smtClean="0"/>
              <a:t>9/2/2025</a:t>
            </a:fld>
            <a:endParaRPr lang="en-US"/>
          </a:p>
        </p:txBody>
      </p:sp>
      <p:sp>
        <p:nvSpPr>
          <p:cNvPr id="8" name="Footer Placeholder 7">
            <a:extLst>
              <a:ext uri="{FF2B5EF4-FFF2-40B4-BE49-F238E27FC236}">
                <a16:creationId xmlns:a16="http://schemas.microsoft.com/office/drawing/2014/main" id="{7F9A66E4-67AB-BF53-56E1-FA4C77141F4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3EECA6F-021C-6182-3711-22558B77644F}"/>
              </a:ext>
            </a:extLst>
          </p:cNvPr>
          <p:cNvSpPr>
            <a:spLocks noGrp="1"/>
          </p:cNvSpPr>
          <p:nvPr>
            <p:ph type="sldNum" sz="quarter" idx="12"/>
          </p:nvPr>
        </p:nvSpPr>
        <p:spPr/>
        <p:txBody>
          <a:bodyPr/>
          <a:lstStyle/>
          <a:p>
            <a:fld id="{A2F4C163-B52E-4121-971E-A06EBB56A697}" type="slidenum">
              <a:rPr lang="en-US" smtClean="0"/>
              <a:t>‹#›</a:t>
            </a:fld>
            <a:endParaRPr lang="en-US"/>
          </a:p>
        </p:txBody>
      </p:sp>
    </p:spTree>
    <p:extLst>
      <p:ext uri="{BB962C8B-B14F-4D97-AF65-F5344CB8AC3E}">
        <p14:creationId xmlns:p14="http://schemas.microsoft.com/office/powerpoint/2010/main" val="13508143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53DA52-70EC-1C51-E0A2-E18090F0438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EEA1908-8822-6788-A1DE-A815D574A0BD}"/>
              </a:ext>
            </a:extLst>
          </p:cNvPr>
          <p:cNvSpPr>
            <a:spLocks noGrp="1"/>
          </p:cNvSpPr>
          <p:nvPr>
            <p:ph type="dt" sz="half" idx="10"/>
          </p:nvPr>
        </p:nvSpPr>
        <p:spPr/>
        <p:txBody>
          <a:bodyPr/>
          <a:lstStyle/>
          <a:p>
            <a:fld id="{D0B4E6B8-25EE-4C3A-A077-3DC12A9AB53D}" type="datetimeFigureOut">
              <a:rPr lang="en-US" smtClean="0"/>
              <a:t>9/2/2025</a:t>
            </a:fld>
            <a:endParaRPr lang="en-US"/>
          </a:p>
        </p:txBody>
      </p:sp>
      <p:sp>
        <p:nvSpPr>
          <p:cNvPr id="4" name="Footer Placeholder 3">
            <a:extLst>
              <a:ext uri="{FF2B5EF4-FFF2-40B4-BE49-F238E27FC236}">
                <a16:creationId xmlns:a16="http://schemas.microsoft.com/office/drawing/2014/main" id="{6AA9CA7B-C148-B552-7926-A5B91FAA675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C0CABAD-1F71-19EC-37A5-B3283BE79EC3}"/>
              </a:ext>
            </a:extLst>
          </p:cNvPr>
          <p:cNvSpPr>
            <a:spLocks noGrp="1"/>
          </p:cNvSpPr>
          <p:nvPr>
            <p:ph type="sldNum" sz="quarter" idx="12"/>
          </p:nvPr>
        </p:nvSpPr>
        <p:spPr/>
        <p:txBody>
          <a:bodyPr/>
          <a:lstStyle/>
          <a:p>
            <a:fld id="{A2F4C163-B52E-4121-971E-A06EBB56A697}" type="slidenum">
              <a:rPr lang="en-US" smtClean="0"/>
              <a:t>‹#›</a:t>
            </a:fld>
            <a:endParaRPr lang="en-US"/>
          </a:p>
        </p:txBody>
      </p:sp>
    </p:spTree>
    <p:extLst>
      <p:ext uri="{BB962C8B-B14F-4D97-AF65-F5344CB8AC3E}">
        <p14:creationId xmlns:p14="http://schemas.microsoft.com/office/powerpoint/2010/main" val="34482481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01EB8F2-730E-FD90-0B14-0E690ACE90A4}"/>
              </a:ext>
            </a:extLst>
          </p:cNvPr>
          <p:cNvSpPr>
            <a:spLocks noGrp="1"/>
          </p:cNvSpPr>
          <p:nvPr>
            <p:ph type="dt" sz="half" idx="10"/>
          </p:nvPr>
        </p:nvSpPr>
        <p:spPr/>
        <p:txBody>
          <a:bodyPr/>
          <a:lstStyle/>
          <a:p>
            <a:fld id="{D0B4E6B8-25EE-4C3A-A077-3DC12A9AB53D}" type="datetimeFigureOut">
              <a:rPr lang="en-US" smtClean="0"/>
              <a:t>9/2/2025</a:t>
            </a:fld>
            <a:endParaRPr lang="en-US"/>
          </a:p>
        </p:txBody>
      </p:sp>
      <p:sp>
        <p:nvSpPr>
          <p:cNvPr id="3" name="Footer Placeholder 2">
            <a:extLst>
              <a:ext uri="{FF2B5EF4-FFF2-40B4-BE49-F238E27FC236}">
                <a16:creationId xmlns:a16="http://schemas.microsoft.com/office/drawing/2014/main" id="{71BBE12D-6410-4F46-93D9-5CDCA4CFE66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EAA96AD-531B-E91F-18BE-84637312DF6D}"/>
              </a:ext>
            </a:extLst>
          </p:cNvPr>
          <p:cNvSpPr>
            <a:spLocks noGrp="1"/>
          </p:cNvSpPr>
          <p:nvPr>
            <p:ph type="sldNum" sz="quarter" idx="12"/>
          </p:nvPr>
        </p:nvSpPr>
        <p:spPr/>
        <p:txBody>
          <a:bodyPr/>
          <a:lstStyle/>
          <a:p>
            <a:fld id="{A2F4C163-B52E-4121-971E-A06EBB56A697}" type="slidenum">
              <a:rPr lang="en-US" smtClean="0"/>
              <a:t>‹#›</a:t>
            </a:fld>
            <a:endParaRPr lang="en-US"/>
          </a:p>
        </p:txBody>
      </p:sp>
    </p:spTree>
    <p:extLst>
      <p:ext uri="{BB962C8B-B14F-4D97-AF65-F5344CB8AC3E}">
        <p14:creationId xmlns:p14="http://schemas.microsoft.com/office/powerpoint/2010/main" val="23364603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1C4457-329D-4573-1C99-564ABB6850D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F7531FD-FE92-3EA5-BAAD-9211850A853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D7D4AD9-593E-CF56-EB71-0E91F16D31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0597454-C590-F505-17E0-3418DFEF1ACC}"/>
              </a:ext>
            </a:extLst>
          </p:cNvPr>
          <p:cNvSpPr>
            <a:spLocks noGrp="1"/>
          </p:cNvSpPr>
          <p:nvPr>
            <p:ph type="dt" sz="half" idx="10"/>
          </p:nvPr>
        </p:nvSpPr>
        <p:spPr/>
        <p:txBody>
          <a:bodyPr/>
          <a:lstStyle/>
          <a:p>
            <a:fld id="{D0B4E6B8-25EE-4C3A-A077-3DC12A9AB53D}" type="datetimeFigureOut">
              <a:rPr lang="en-US" smtClean="0"/>
              <a:t>9/2/2025</a:t>
            </a:fld>
            <a:endParaRPr lang="en-US"/>
          </a:p>
        </p:txBody>
      </p:sp>
      <p:sp>
        <p:nvSpPr>
          <p:cNvPr id="6" name="Footer Placeholder 5">
            <a:extLst>
              <a:ext uri="{FF2B5EF4-FFF2-40B4-BE49-F238E27FC236}">
                <a16:creationId xmlns:a16="http://schemas.microsoft.com/office/drawing/2014/main" id="{EAF7F012-B0FD-E55C-C9EB-F6CABE20067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A28124D-7E2E-1A1A-906A-C7A0A5F70E95}"/>
              </a:ext>
            </a:extLst>
          </p:cNvPr>
          <p:cNvSpPr>
            <a:spLocks noGrp="1"/>
          </p:cNvSpPr>
          <p:nvPr>
            <p:ph type="sldNum" sz="quarter" idx="12"/>
          </p:nvPr>
        </p:nvSpPr>
        <p:spPr/>
        <p:txBody>
          <a:bodyPr/>
          <a:lstStyle/>
          <a:p>
            <a:fld id="{A2F4C163-B52E-4121-971E-A06EBB56A697}" type="slidenum">
              <a:rPr lang="en-US" smtClean="0"/>
              <a:t>‹#›</a:t>
            </a:fld>
            <a:endParaRPr lang="en-US"/>
          </a:p>
        </p:txBody>
      </p:sp>
    </p:spTree>
    <p:extLst>
      <p:ext uri="{BB962C8B-B14F-4D97-AF65-F5344CB8AC3E}">
        <p14:creationId xmlns:p14="http://schemas.microsoft.com/office/powerpoint/2010/main" val="38657395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C8A99A-7258-CF09-55B4-AD058503568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7DEFF82-599C-9BE1-FD0F-E7E36131AB8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2F4F16A-4B49-A8CF-910C-483DD2945E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DA92CA4-D0EC-ED90-F7B0-E635F3D293CA}"/>
              </a:ext>
            </a:extLst>
          </p:cNvPr>
          <p:cNvSpPr>
            <a:spLocks noGrp="1"/>
          </p:cNvSpPr>
          <p:nvPr>
            <p:ph type="dt" sz="half" idx="10"/>
          </p:nvPr>
        </p:nvSpPr>
        <p:spPr/>
        <p:txBody>
          <a:bodyPr/>
          <a:lstStyle/>
          <a:p>
            <a:fld id="{D0B4E6B8-25EE-4C3A-A077-3DC12A9AB53D}" type="datetimeFigureOut">
              <a:rPr lang="en-US" smtClean="0"/>
              <a:t>9/2/2025</a:t>
            </a:fld>
            <a:endParaRPr lang="en-US"/>
          </a:p>
        </p:txBody>
      </p:sp>
      <p:sp>
        <p:nvSpPr>
          <p:cNvPr id="6" name="Footer Placeholder 5">
            <a:extLst>
              <a:ext uri="{FF2B5EF4-FFF2-40B4-BE49-F238E27FC236}">
                <a16:creationId xmlns:a16="http://schemas.microsoft.com/office/drawing/2014/main" id="{6036FB16-E179-CAA9-C959-4A4F89379BB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B1E32A0-EC10-8CE1-05D6-D1DF934CEDAD}"/>
              </a:ext>
            </a:extLst>
          </p:cNvPr>
          <p:cNvSpPr>
            <a:spLocks noGrp="1"/>
          </p:cNvSpPr>
          <p:nvPr>
            <p:ph type="sldNum" sz="quarter" idx="12"/>
          </p:nvPr>
        </p:nvSpPr>
        <p:spPr/>
        <p:txBody>
          <a:bodyPr/>
          <a:lstStyle/>
          <a:p>
            <a:fld id="{A2F4C163-B52E-4121-971E-A06EBB56A697}" type="slidenum">
              <a:rPr lang="en-US" smtClean="0"/>
              <a:t>‹#›</a:t>
            </a:fld>
            <a:endParaRPr lang="en-US"/>
          </a:p>
        </p:txBody>
      </p:sp>
    </p:spTree>
    <p:extLst>
      <p:ext uri="{BB962C8B-B14F-4D97-AF65-F5344CB8AC3E}">
        <p14:creationId xmlns:p14="http://schemas.microsoft.com/office/powerpoint/2010/main" val="42644345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EA6D00C-2EE7-BBE8-A42D-440BE8DB62E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5CFDCBF-BD67-18C1-2B60-548E6FACDD1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B60C50E-86B8-9015-FE81-61B54CC786D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0B4E6B8-25EE-4C3A-A077-3DC12A9AB53D}" type="datetimeFigureOut">
              <a:rPr lang="en-US" smtClean="0"/>
              <a:t>9/2/2025</a:t>
            </a:fld>
            <a:endParaRPr lang="en-US"/>
          </a:p>
        </p:txBody>
      </p:sp>
      <p:sp>
        <p:nvSpPr>
          <p:cNvPr id="5" name="Footer Placeholder 4">
            <a:extLst>
              <a:ext uri="{FF2B5EF4-FFF2-40B4-BE49-F238E27FC236}">
                <a16:creationId xmlns:a16="http://schemas.microsoft.com/office/drawing/2014/main" id="{307B1B8A-8B77-BAB2-CCCC-976B7F5F9C0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233FFC07-56F0-A4D4-080F-AE88C674109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2F4C163-B52E-4121-971E-A06EBB56A697}" type="slidenum">
              <a:rPr lang="en-US" smtClean="0"/>
              <a:t>‹#›</a:t>
            </a:fld>
            <a:endParaRPr lang="en-US"/>
          </a:p>
        </p:txBody>
      </p:sp>
    </p:spTree>
    <p:extLst>
      <p:ext uri="{BB962C8B-B14F-4D97-AF65-F5344CB8AC3E}">
        <p14:creationId xmlns:p14="http://schemas.microsoft.com/office/powerpoint/2010/main" val="41508378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EC710B-2E6D-3236-B416-86D3F67AD831}"/>
              </a:ext>
            </a:extLst>
          </p:cNvPr>
          <p:cNvSpPr>
            <a:spLocks noGrp="1"/>
          </p:cNvSpPr>
          <p:nvPr>
            <p:ph type="title"/>
          </p:nvPr>
        </p:nvSpPr>
        <p:spPr>
          <a:xfrm>
            <a:off x="632418" y="298081"/>
            <a:ext cx="8685731" cy="396399"/>
          </a:xfrm>
        </p:spPr>
        <p:txBody>
          <a:bodyPr>
            <a:noAutofit/>
          </a:bodyPr>
          <a:lstStyle/>
          <a:p>
            <a:r>
              <a:rPr lang="en-US" sz="3200" b="1" dirty="0">
                <a:solidFill>
                  <a:schemeClr val="tx2">
                    <a:lumMod val="75000"/>
                    <a:lumOff val="25000"/>
                  </a:schemeClr>
                </a:solidFill>
                <a:latin typeface="Arial" panose="020B0604020202020204" pitchFamily="34" charset="0"/>
                <a:cs typeface="Arial" panose="020B0604020202020204" pitchFamily="34" charset="0"/>
              </a:rPr>
              <a:t>Menopause and Midlife Wellness</a:t>
            </a:r>
          </a:p>
        </p:txBody>
      </p:sp>
      <p:sp>
        <p:nvSpPr>
          <p:cNvPr id="3" name="Content Placeholder 2">
            <a:extLst>
              <a:ext uri="{FF2B5EF4-FFF2-40B4-BE49-F238E27FC236}">
                <a16:creationId xmlns:a16="http://schemas.microsoft.com/office/drawing/2014/main" id="{169D9F0E-1A49-4ACD-ED20-01177D602C8B}"/>
              </a:ext>
            </a:extLst>
          </p:cNvPr>
          <p:cNvSpPr>
            <a:spLocks noGrp="1"/>
          </p:cNvSpPr>
          <p:nvPr>
            <p:ph idx="1"/>
          </p:nvPr>
        </p:nvSpPr>
        <p:spPr>
          <a:xfrm>
            <a:off x="480986" y="694480"/>
            <a:ext cx="7942725" cy="6048733"/>
          </a:xfrm>
        </p:spPr>
        <p:txBody>
          <a:bodyPr>
            <a:noAutofit/>
          </a:bodyPr>
          <a:lstStyle/>
          <a:p>
            <a:pPr marL="457200" indent="-457200">
              <a:spcBef>
                <a:spcPts val="600"/>
              </a:spcBef>
              <a:buClr>
                <a:schemeClr val="accent2"/>
              </a:buClr>
              <a:buFont typeface="+mj-lt"/>
              <a:buAutoNum type="arabicPeriod"/>
            </a:pPr>
            <a:r>
              <a:rPr lang="en-US" sz="1600" b="1" dirty="0">
                <a:solidFill>
                  <a:srgbClr val="0070C0"/>
                </a:solidFill>
                <a:latin typeface="Arial" panose="020B0604020202020204" pitchFamily="34" charset="0"/>
                <a:ea typeface="Calibri" panose="020F0502020204030204" pitchFamily="34" charset="0"/>
                <a:cs typeface="Arial" panose="020B0604020202020204" pitchFamily="34" charset="0"/>
              </a:rPr>
              <a:t>Give yourself grace</a:t>
            </a:r>
          </a:p>
          <a:p>
            <a:pPr marL="685800" indent="0">
              <a:spcBef>
                <a:spcPts val="600"/>
              </a:spcBef>
              <a:buClr>
                <a:schemeClr val="accent2"/>
              </a:buClr>
              <a:buNone/>
            </a:pPr>
            <a:r>
              <a:rPr lang="en-US" sz="1600" dirty="0">
                <a:latin typeface="Arial" panose="020B0604020202020204" pitchFamily="34" charset="0"/>
                <a:ea typeface="Calibri" panose="020F0502020204030204" pitchFamily="34" charset="0"/>
                <a:cs typeface="Arial" panose="020B0604020202020204" pitchFamily="34" charset="0"/>
              </a:rPr>
              <a:t>Whether you’re approaching menopause, currently experiencing it, or have already gone through it, this stage of life often aligns with other significant life transitions. Even if menopause isn’t part of your journey, midlife can bring complex and emotional changes. </a:t>
            </a:r>
            <a:endParaRPr lang="en-US" sz="1600" dirty="0">
              <a:solidFill>
                <a:schemeClr val="tx1"/>
              </a:solidFill>
              <a:latin typeface="Arial" panose="020B0604020202020204" pitchFamily="34" charset="0"/>
              <a:ea typeface="Calibri" panose="020F0502020204030204" pitchFamily="34" charset="0"/>
              <a:cs typeface="Arial" panose="020B0604020202020204" pitchFamily="34" charset="0"/>
            </a:endParaRPr>
          </a:p>
          <a:p>
            <a:pPr marL="457200" indent="-457200">
              <a:spcBef>
                <a:spcPts val="600"/>
              </a:spcBef>
              <a:buClr>
                <a:schemeClr val="accent2"/>
              </a:buClr>
              <a:buFont typeface="+mj-lt"/>
              <a:buAutoNum type="arabicPeriod" startAt="2"/>
            </a:pPr>
            <a:r>
              <a:rPr lang="en-US" sz="1600" b="1" dirty="0">
                <a:solidFill>
                  <a:srgbClr val="0070C0"/>
                </a:solidFill>
                <a:latin typeface="Arial" panose="020B0604020202020204" pitchFamily="34" charset="0"/>
                <a:ea typeface="Calibri" panose="020F0502020204030204" pitchFamily="34" charset="0"/>
                <a:cs typeface="Arial" panose="020B0604020202020204" pitchFamily="34" charset="0"/>
              </a:rPr>
              <a:t>Exercise regularly</a:t>
            </a:r>
          </a:p>
          <a:p>
            <a:pPr lvl="1" indent="0">
              <a:lnSpc>
                <a:spcPct val="110000"/>
              </a:lnSpc>
              <a:spcBef>
                <a:spcPts val="600"/>
              </a:spcBef>
              <a:buClr>
                <a:schemeClr val="accent2"/>
              </a:buClr>
              <a:buNone/>
            </a:pPr>
            <a:r>
              <a:rPr lang="en-US" sz="1600" dirty="0">
                <a:latin typeface="Arial" panose="020B0604020202020204" pitchFamily="34" charset="0"/>
                <a:ea typeface="Calibri" panose="020F0502020204030204" pitchFamily="34" charset="0"/>
                <a:cs typeface="Arial" panose="020B0604020202020204" pitchFamily="34" charset="0"/>
              </a:rPr>
              <a:t>Physical activity can help manage menopause symptoms, reduce depression and anxiety, and support overall health. Staying active becomes even more important as we age.</a:t>
            </a:r>
            <a:endParaRPr lang="en-US" sz="1600" dirty="0">
              <a:solidFill>
                <a:schemeClr val="tx1"/>
              </a:solidFill>
              <a:latin typeface="Arial" panose="020B0604020202020204" pitchFamily="34" charset="0"/>
              <a:ea typeface="Calibri" panose="020F0502020204030204" pitchFamily="34" charset="0"/>
              <a:cs typeface="Arial" panose="020B0604020202020204" pitchFamily="34" charset="0"/>
            </a:endParaRPr>
          </a:p>
          <a:p>
            <a:pPr marL="457200" indent="-457200">
              <a:spcBef>
                <a:spcPts val="600"/>
              </a:spcBef>
              <a:buClr>
                <a:schemeClr val="accent2"/>
              </a:buClr>
              <a:buFont typeface="+mj-lt"/>
              <a:buAutoNum type="arabicPeriod" startAt="2"/>
            </a:pPr>
            <a:r>
              <a:rPr lang="en-US" sz="1600" b="1" dirty="0">
                <a:solidFill>
                  <a:srgbClr val="0070C0"/>
                </a:solidFill>
                <a:latin typeface="Arial" panose="020B0604020202020204" pitchFamily="34" charset="0"/>
                <a:ea typeface="Calibri" panose="020F0502020204030204" pitchFamily="34" charset="0"/>
                <a:cs typeface="Arial" panose="020B0604020202020204" pitchFamily="34" charset="0"/>
              </a:rPr>
              <a:t>Stay up to date on preventive care</a:t>
            </a:r>
          </a:p>
          <a:p>
            <a:pPr lvl="1" indent="0">
              <a:lnSpc>
                <a:spcPct val="110000"/>
              </a:lnSpc>
              <a:spcBef>
                <a:spcPts val="600"/>
              </a:spcBef>
              <a:buClr>
                <a:schemeClr val="accent2"/>
              </a:buClr>
              <a:buNone/>
            </a:pPr>
            <a:r>
              <a:rPr lang="en-US" sz="1600" dirty="0">
                <a:latin typeface="Arial" panose="020B0604020202020204" pitchFamily="34" charset="0"/>
                <a:ea typeface="Calibri" panose="020F0502020204030204" pitchFamily="34" charset="0"/>
                <a:cs typeface="Arial" panose="020B0604020202020204" pitchFamily="34" charset="0"/>
              </a:rPr>
              <a:t>Routine checkups and screenings are essential for catching potential health issues early—before they become more serious or costly to treat.</a:t>
            </a:r>
            <a:endParaRPr lang="en-US" sz="1600" dirty="0">
              <a:solidFill>
                <a:schemeClr val="tx1"/>
              </a:solidFill>
              <a:latin typeface="Arial" panose="020B0604020202020204" pitchFamily="34" charset="0"/>
              <a:ea typeface="Calibri" panose="020F0502020204030204" pitchFamily="34" charset="0"/>
              <a:cs typeface="Arial" panose="020B0604020202020204" pitchFamily="34" charset="0"/>
            </a:endParaRPr>
          </a:p>
          <a:p>
            <a:pPr marL="457200" indent="-457200">
              <a:spcBef>
                <a:spcPts val="600"/>
              </a:spcBef>
              <a:buClr>
                <a:schemeClr val="accent2"/>
              </a:buClr>
              <a:buFont typeface="+mj-lt"/>
              <a:buAutoNum type="arabicPeriod" startAt="2"/>
            </a:pPr>
            <a:r>
              <a:rPr lang="en-US" sz="1600" b="1" dirty="0">
                <a:solidFill>
                  <a:srgbClr val="0070C0"/>
                </a:solidFill>
                <a:latin typeface="Arial" panose="020B0604020202020204" pitchFamily="34" charset="0"/>
                <a:ea typeface="Calibri" panose="020F0502020204030204" pitchFamily="34" charset="0"/>
                <a:cs typeface="Arial" panose="020B0604020202020204" pitchFamily="34" charset="0"/>
              </a:rPr>
              <a:t>Make time for you</a:t>
            </a:r>
          </a:p>
          <a:p>
            <a:pPr lvl="1" indent="0">
              <a:lnSpc>
                <a:spcPct val="110000"/>
              </a:lnSpc>
              <a:spcBef>
                <a:spcPts val="600"/>
              </a:spcBef>
              <a:buClr>
                <a:schemeClr val="accent2"/>
              </a:buClr>
              <a:buNone/>
            </a:pPr>
            <a:r>
              <a:rPr lang="en-US" sz="1600" dirty="0">
                <a:latin typeface="Arial" panose="020B0604020202020204" pitchFamily="34" charset="0"/>
                <a:ea typeface="Calibri" panose="020F0502020204030204" pitchFamily="34" charset="0"/>
                <a:cs typeface="Arial" panose="020B0604020202020204" pitchFamily="34" charset="0"/>
              </a:rPr>
              <a:t>It’s easy to overcommit and put others first. But saying “yes” when you really want to say “no” can lead to burnout. Prioritize self-care and explore hobbies that bring you joy.</a:t>
            </a:r>
            <a:endParaRPr lang="en-US" sz="1600" dirty="0">
              <a:solidFill>
                <a:schemeClr val="tx1"/>
              </a:solidFill>
              <a:latin typeface="Arial" panose="020B0604020202020204" pitchFamily="34" charset="0"/>
              <a:ea typeface="Calibri" panose="020F0502020204030204" pitchFamily="34" charset="0"/>
              <a:cs typeface="Arial" panose="020B0604020202020204" pitchFamily="34" charset="0"/>
            </a:endParaRPr>
          </a:p>
          <a:p>
            <a:pPr marL="457200" indent="-457200">
              <a:spcBef>
                <a:spcPts val="600"/>
              </a:spcBef>
              <a:buClr>
                <a:schemeClr val="accent2"/>
              </a:buClr>
              <a:buFont typeface="+mj-lt"/>
              <a:buAutoNum type="arabicPeriod" startAt="2"/>
            </a:pPr>
            <a:r>
              <a:rPr lang="en-US" sz="1600" b="1" dirty="0">
                <a:solidFill>
                  <a:srgbClr val="0070C0"/>
                </a:solidFill>
                <a:latin typeface="Arial" panose="020B0604020202020204" pitchFamily="34" charset="0"/>
                <a:ea typeface="Calibri" panose="020F0502020204030204" pitchFamily="34" charset="0"/>
                <a:cs typeface="Arial" panose="020B0604020202020204" pitchFamily="34" charset="0"/>
              </a:rPr>
              <a:t>Let Excellus BCBS be a resource for you!</a:t>
            </a:r>
          </a:p>
          <a:p>
            <a:pPr lvl="1" indent="0">
              <a:lnSpc>
                <a:spcPct val="110000"/>
              </a:lnSpc>
              <a:spcBef>
                <a:spcPts val="600"/>
              </a:spcBef>
              <a:buClr>
                <a:schemeClr val="accent2"/>
              </a:buClr>
              <a:buNone/>
            </a:pPr>
            <a:r>
              <a:rPr lang="en-US" sz="1600" dirty="0">
                <a:solidFill>
                  <a:schemeClr val="tx1"/>
                </a:solidFill>
                <a:latin typeface="Arial" panose="020B0604020202020204" pitchFamily="34" charset="0"/>
                <a:ea typeface="Calibri" panose="020F0502020204030204" pitchFamily="34" charset="0"/>
                <a:cs typeface="Arial" panose="020B0604020202020204" pitchFamily="34" charset="0"/>
              </a:rPr>
              <a:t>Take advantage of </a:t>
            </a:r>
            <a:r>
              <a:rPr lang="en-US" sz="1600" b="1" dirty="0">
                <a:solidFill>
                  <a:schemeClr val="accent2"/>
                </a:solidFill>
                <a:latin typeface="Arial" panose="020B0604020202020204" pitchFamily="34" charset="0"/>
                <a:ea typeface="Calibri" panose="020F0502020204030204" pitchFamily="34" charset="0"/>
                <a:cs typeface="Arial" panose="020B0604020202020204" pitchFamily="34" charset="0"/>
              </a:rPr>
              <a:t>benefits </a:t>
            </a:r>
            <a:r>
              <a:rPr lang="en-US" sz="1600" dirty="0">
                <a:solidFill>
                  <a:schemeClr val="tx1"/>
                </a:solidFill>
                <a:latin typeface="Arial" panose="020B0604020202020204" pitchFamily="34" charset="0"/>
                <a:ea typeface="Calibri" panose="020F0502020204030204" pitchFamily="34" charset="0"/>
                <a:cs typeface="Arial" panose="020B0604020202020204" pitchFamily="34" charset="0"/>
              </a:rPr>
              <a:t>such as Member Care Management, </a:t>
            </a:r>
            <a:r>
              <a:rPr lang="en-US" sz="1600" dirty="0" err="1">
                <a:solidFill>
                  <a:schemeClr val="tx1"/>
                </a:solidFill>
                <a:latin typeface="Arial" panose="020B0604020202020204" pitchFamily="34" charset="0"/>
                <a:ea typeface="Calibri" panose="020F0502020204030204" pitchFamily="34" charset="0"/>
                <a:cs typeface="Arial" panose="020B0604020202020204" pitchFamily="34" charset="0"/>
              </a:rPr>
              <a:t>Wellframe</a:t>
            </a:r>
            <a:r>
              <a:rPr lang="en-US" sz="1600" dirty="0">
                <a:solidFill>
                  <a:schemeClr val="tx1"/>
                </a:solidFill>
                <a:latin typeface="Arial" panose="020B0604020202020204" pitchFamily="34" charset="0"/>
                <a:ea typeface="Calibri" panose="020F0502020204030204" pitchFamily="34" charset="0"/>
                <a:cs typeface="Arial" panose="020B0604020202020204" pitchFamily="34" charset="0"/>
              </a:rPr>
              <a:t>, Find a Doctor Tool, Blue365</a:t>
            </a:r>
            <a:r>
              <a:rPr lang="en-US" sz="1600" baseline="30000" dirty="0">
                <a:solidFill>
                  <a:schemeClr val="tx1"/>
                </a:solidFill>
                <a:latin typeface="Arial" panose="020B0604020202020204" pitchFamily="34" charset="0"/>
                <a:ea typeface="Calibri" panose="020F0502020204030204" pitchFamily="34" charset="0"/>
                <a:cs typeface="Arial" panose="020B0604020202020204" pitchFamily="34" charset="0"/>
              </a:rPr>
              <a:t>®</a:t>
            </a:r>
            <a:r>
              <a:rPr lang="en-US" sz="1600" dirty="0">
                <a:solidFill>
                  <a:schemeClr val="tx1"/>
                </a:solidFill>
                <a:latin typeface="Arial" panose="020B0604020202020204" pitchFamily="34" charset="0"/>
                <a:ea typeface="Calibri" panose="020F0502020204030204" pitchFamily="34" charset="0"/>
                <a:cs typeface="Arial" panose="020B0604020202020204" pitchFamily="34" charset="0"/>
              </a:rPr>
              <a:t> and more to support you on your wellbeing journey.</a:t>
            </a:r>
            <a:endParaRPr lang="en-US" sz="1600" b="1" i="1" dirty="0">
              <a:solidFill>
                <a:schemeClr val="tx1"/>
              </a:solidFill>
              <a:latin typeface="Arial" panose="020B0604020202020204" pitchFamily="34" charset="0"/>
              <a:ea typeface="Calibri" panose="020F0502020204030204" pitchFamily="34" charset="0"/>
              <a:cs typeface="Arial" panose="020B0604020202020204" pitchFamily="34" charset="0"/>
            </a:endParaRPr>
          </a:p>
          <a:p>
            <a:pPr lvl="1" indent="0">
              <a:lnSpc>
                <a:spcPct val="110000"/>
              </a:lnSpc>
              <a:spcBef>
                <a:spcPts val="600"/>
              </a:spcBef>
              <a:buClr>
                <a:schemeClr val="accent2"/>
              </a:buClr>
              <a:buNone/>
            </a:pPr>
            <a:endParaRPr lang="en-US" sz="1400" b="1" baseline="30000" dirty="0">
              <a:solidFill>
                <a:schemeClr val="accent2"/>
              </a:solidFill>
              <a:latin typeface="Arial" panose="020B0604020202020204" pitchFamily="34" charset="0"/>
              <a:cs typeface="Arial" panose="020B0604020202020204" pitchFamily="34" charset="0"/>
            </a:endParaRPr>
          </a:p>
        </p:txBody>
      </p:sp>
      <p:grpSp>
        <p:nvGrpSpPr>
          <p:cNvPr id="5" name="Group 4">
            <a:extLst>
              <a:ext uri="{FF2B5EF4-FFF2-40B4-BE49-F238E27FC236}">
                <a16:creationId xmlns:a16="http://schemas.microsoft.com/office/drawing/2014/main" id="{F71F4BBF-221F-BBB3-3FBD-74F607F425C7}"/>
              </a:ext>
            </a:extLst>
          </p:cNvPr>
          <p:cNvGrpSpPr/>
          <p:nvPr/>
        </p:nvGrpSpPr>
        <p:grpSpPr>
          <a:xfrm>
            <a:off x="8694845" y="904932"/>
            <a:ext cx="3365990" cy="2021482"/>
            <a:chOff x="8037280" y="539930"/>
            <a:chExt cx="3586227" cy="2368487"/>
          </a:xfrm>
        </p:grpSpPr>
        <p:sp>
          <p:nvSpPr>
            <p:cNvPr id="6" name="Frame 5">
              <a:extLst>
                <a:ext uri="{FF2B5EF4-FFF2-40B4-BE49-F238E27FC236}">
                  <a16:creationId xmlns:a16="http://schemas.microsoft.com/office/drawing/2014/main" id="{F23E1559-E75E-29C0-D094-7E4F0E06E577}"/>
                </a:ext>
              </a:extLst>
            </p:cNvPr>
            <p:cNvSpPr/>
            <p:nvPr/>
          </p:nvSpPr>
          <p:spPr>
            <a:xfrm>
              <a:off x="8037280" y="539930"/>
              <a:ext cx="3586227" cy="2368487"/>
            </a:xfrm>
            <a:prstGeom prst="frame">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1EBA0940-D2EA-A902-7246-29BC39613175}"/>
                </a:ext>
              </a:extLst>
            </p:cNvPr>
            <p:cNvSpPr txBox="1"/>
            <p:nvPr/>
          </p:nvSpPr>
          <p:spPr>
            <a:xfrm>
              <a:off x="8360586" y="989775"/>
              <a:ext cx="2939611" cy="155061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70C0"/>
                  </a:solidFill>
                  <a:effectLst/>
                  <a:uLnTx/>
                  <a:uFillTx/>
                  <a:latin typeface="Calibri" panose="020F0502020204030204"/>
                  <a:ea typeface="+mn-ea"/>
                  <a:cs typeface="+mn-cs"/>
                </a:rPr>
                <a:t>Top 5 takeaways</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2000" b="1" dirty="0">
                <a:solidFill>
                  <a:srgbClr val="0070C0"/>
                </a:solidFill>
                <a:latin typeface="Calibri" panose="020F0502020204030204"/>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dirty="0">
                  <a:solidFill>
                    <a:srgbClr val="0070C0"/>
                  </a:solidFill>
                  <a:latin typeface="Calibri" panose="020F0502020204030204"/>
                </a:rPr>
                <a:t>Menopause and midlife wellness</a:t>
              </a:r>
              <a:endParaRPr kumimoji="0" lang="en-US" sz="2000" b="1" i="0" u="none" strike="noStrike" kern="1200" cap="none" spc="0" normalizeH="0" baseline="0" noProof="0" dirty="0">
                <a:ln>
                  <a:noFill/>
                </a:ln>
                <a:solidFill>
                  <a:srgbClr val="0070C0"/>
                </a:solidFill>
                <a:effectLst/>
                <a:uLnTx/>
                <a:uFillTx/>
                <a:latin typeface="Calibri" panose="020F0502020204030204"/>
                <a:ea typeface="+mn-ea"/>
                <a:cs typeface="+mn-cs"/>
              </a:endParaRPr>
            </a:p>
          </p:txBody>
        </p:sp>
        <p:sp>
          <p:nvSpPr>
            <p:cNvPr id="8" name="Graphic 5">
              <a:extLst>
                <a:ext uri="{FF2B5EF4-FFF2-40B4-BE49-F238E27FC236}">
                  <a16:creationId xmlns:a16="http://schemas.microsoft.com/office/drawing/2014/main" id="{38307E94-D409-39AB-EA41-936F30B5A997}"/>
                </a:ext>
              </a:extLst>
            </p:cNvPr>
            <p:cNvSpPr/>
            <p:nvPr/>
          </p:nvSpPr>
          <p:spPr>
            <a:xfrm>
              <a:off x="8649460" y="1495987"/>
              <a:ext cx="2361862" cy="236822"/>
            </a:xfrm>
            <a:custGeom>
              <a:avLst/>
              <a:gdLst>
                <a:gd name="connsiteX0" fmla="*/ 3090358 w 3128137"/>
                <a:gd name="connsiteY0" fmla="*/ 92837 h 182151"/>
                <a:gd name="connsiteX1" fmla="*/ 9211 w 3128137"/>
                <a:gd name="connsiteY1" fmla="*/ 182086 h 182151"/>
                <a:gd name="connsiteX2" fmla="*/ 67 w 3128137"/>
                <a:gd name="connsiteY2" fmla="*/ 174942 h 182151"/>
                <a:gd name="connsiteX3" fmla="*/ 7116 w 3128137"/>
                <a:gd name="connsiteY3" fmla="*/ 165798 h 182151"/>
                <a:gd name="connsiteX4" fmla="*/ 3095216 w 3128137"/>
                <a:gd name="connsiteY4" fmla="*/ 22256 h 182151"/>
                <a:gd name="connsiteX5" fmla="*/ 3090358 w 3128137"/>
                <a:gd name="connsiteY5" fmla="*/ 92837 h 182151"/>
                <a:gd name="connsiteX6" fmla="*/ 3090358 w 3128137"/>
                <a:gd name="connsiteY6" fmla="*/ 92837 h 182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28137" h="182151">
                  <a:moveTo>
                    <a:pt x="3090358" y="92837"/>
                  </a:moveTo>
                  <a:cubicBezTo>
                    <a:pt x="2064420" y="16351"/>
                    <a:pt x="1030482" y="58737"/>
                    <a:pt x="9211" y="182086"/>
                  </a:cubicBezTo>
                  <a:cubicBezTo>
                    <a:pt x="4734" y="182657"/>
                    <a:pt x="639" y="179419"/>
                    <a:pt x="67" y="174942"/>
                  </a:cubicBezTo>
                  <a:cubicBezTo>
                    <a:pt x="-504" y="170465"/>
                    <a:pt x="2639" y="166465"/>
                    <a:pt x="7116" y="165798"/>
                  </a:cubicBezTo>
                  <a:cubicBezTo>
                    <a:pt x="1028958" y="24162"/>
                    <a:pt x="2063944" y="-36418"/>
                    <a:pt x="3095216" y="22256"/>
                  </a:cubicBezTo>
                  <a:cubicBezTo>
                    <a:pt x="3141317" y="26162"/>
                    <a:pt x="3138364" y="94837"/>
                    <a:pt x="3090358" y="92837"/>
                  </a:cubicBezTo>
                  <a:lnTo>
                    <a:pt x="3090358" y="92837"/>
                  </a:lnTo>
                  <a:close/>
                </a:path>
              </a:pathLst>
            </a:custGeom>
            <a:solidFill>
              <a:schemeClr val="accent2"/>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pic>
        <p:nvPicPr>
          <p:cNvPr id="1026" name="Picture 2">
            <a:extLst>
              <a:ext uri="{FF2B5EF4-FFF2-40B4-BE49-F238E27FC236}">
                <a16:creationId xmlns:a16="http://schemas.microsoft.com/office/drawing/2014/main" id="{6D47DE9C-AC9F-1C25-140A-3E531DFAC54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39917" y="3350875"/>
            <a:ext cx="3420918" cy="235926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51323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6865</TotalTime>
  <Words>200</Words>
  <Application>Microsoft Office PowerPoint</Application>
  <PresentationFormat>Widescreen</PresentationFormat>
  <Paragraphs>15</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Aptos Display</vt:lpstr>
      <vt:lpstr>Arial</vt:lpstr>
      <vt:lpstr>Calibri</vt:lpstr>
      <vt:lpstr>Office Theme</vt:lpstr>
      <vt:lpstr>Menopause and Midlife Wellness</vt:lpstr>
    </vt:vector>
  </TitlesOfParts>
  <Company>Excellus BCBS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Katherine Barry</dc:creator>
  <cp:lastModifiedBy>Katherine Barry</cp:lastModifiedBy>
  <cp:revision>3</cp:revision>
  <dcterms:created xsi:type="dcterms:W3CDTF">2025-08-28T19:13:46Z</dcterms:created>
  <dcterms:modified xsi:type="dcterms:W3CDTF">2025-09-02T14:52:05Z</dcterms:modified>
</cp:coreProperties>
</file>